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66" r:id="rId5"/>
    <p:sldId id="264" r:id="rId6"/>
    <p:sldId id="263" r:id="rId7"/>
    <p:sldId id="260" r:id="rId8"/>
    <p:sldId id="261" r:id="rId9"/>
    <p:sldId id="267" r:id="rId10"/>
    <p:sldId id="268" r:id="rId11"/>
    <p:sldId id="269" r:id="rId12"/>
    <p:sldId id="270" r:id="rId13"/>
    <p:sldId id="271" r:id="rId14"/>
    <p:sldId id="272" r:id="rId15"/>
    <p:sldId id="273" r:id="rId16"/>
    <p:sldId id="27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984"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4AFF1AA-2753-4470-A809-19B2D9CBAABB}"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57AE42-DD78-445B-8E2E-03A8F8BBF110}" type="slidenum">
              <a:rPr lang="en-GB" smtClean="0"/>
              <a:t>‹#›</a:t>
            </a:fld>
            <a:endParaRPr lang="en-GB"/>
          </a:p>
        </p:txBody>
      </p:sp>
    </p:spTree>
    <p:extLst>
      <p:ext uri="{BB962C8B-B14F-4D97-AF65-F5344CB8AC3E}">
        <p14:creationId xmlns:p14="http://schemas.microsoft.com/office/powerpoint/2010/main" val="3979239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AFF1AA-2753-4470-A809-19B2D9CBAABB}"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57AE42-DD78-445B-8E2E-03A8F8BBF110}" type="slidenum">
              <a:rPr lang="en-GB" smtClean="0"/>
              <a:t>‹#›</a:t>
            </a:fld>
            <a:endParaRPr lang="en-GB"/>
          </a:p>
        </p:txBody>
      </p:sp>
    </p:spTree>
    <p:extLst>
      <p:ext uri="{BB962C8B-B14F-4D97-AF65-F5344CB8AC3E}">
        <p14:creationId xmlns:p14="http://schemas.microsoft.com/office/powerpoint/2010/main" val="870731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AFF1AA-2753-4470-A809-19B2D9CBAABB}"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57AE42-DD78-445B-8E2E-03A8F8BBF110}" type="slidenum">
              <a:rPr lang="en-GB" smtClean="0"/>
              <a:t>‹#›</a:t>
            </a:fld>
            <a:endParaRPr lang="en-GB"/>
          </a:p>
        </p:txBody>
      </p:sp>
    </p:spTree>
    <p:extLst>
      <p:ext uri="{BB962C8B-B14F-4D97-AF65-F5344CB8AC3E}">
        <p14:creationId xmlns:p14="http://schemas.microsoft.com/office/powerpoint/2010/main" val="2124995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AFF1AA-2753-4470-A809-19B2D9CBAABB}"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57AE42-DD78-445B-8E2E-03A8F8BBF110}" type="slidenum">
              <a:rPr lang="en-GB" smtClean="0"/>
              <a:t>‹#›</a:t>
            </a:fld>
            <a:endParaRPr lang="en-GB"/>
          </a:p>
        </p:txBody>
      </p:sp>
    </p:spTree>
    <p:extLst>
      <p:ext uri="{BB962C8B-B14F-4D97-AF65-F5344CB8AC3E}">
        <p14:creationId xmlns:p14="http://schemas.microsoft.com/office/powerpoint/2010/main" val="2206277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AFF1AA-2753-4470-A809-19B2D9CBAABB}"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57AE42-DD78-445B-8E2E-03A8F8BBF110}" type="slidenum">
              <a:rPr lang="en-GB" smtClean="0"/>
              <a:t>‹#›</a:t>
            </a:fld>
            <a:endParaRPr lang="en-GB"/>
          </a:p>
        </p:txBody>
      </p:sp>
    </p:spTree>
    <p:extLst>
      <p:ext uri="{BB962C8B-B14F-4D97-AF65-F5344CB8AC3E}">
        <p14:creationId xmlns:p14="http://schemas.microsoft.com/office/powerpoint/2010/main" val="3886520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4AFF1AA-2753-4470-A809-19B2D9CBAABB}" type="datetimeFigureOut">
              <a:rPr lang="en-GB" smtClean="0"/>
              <a:t>13/07/15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57AE42-DD78-445B-8E2E-03A8F8BBF110}" type="slidenum">
              <a:rPr lang="en-GB" smtClean="0"/>
              <a:t>‹#›</a:t>
            </a:fld>
            <a:endParaRPr lang="en-GB"/>
          </a:p>
        </p:txBody>
      </p:sp>
    </p:spTree>
    <p:extLst>
      <p:ext uri="{BB962C8B-B14F-4D97-AF65-F5344CB8AC3E}">
        <p14:creationId xmlns:p14="http://schemas.microsoft.com/office/powerpoint/2010/main" val="992325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4AFF1AA-2753-4470-A809-19B2D9CBAABB}" type="datetimeFigureOut">
              <a:rPr lang="en-GB" smtClean="0"/>
              <a:t>13/07/15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157AE42-DD78-445B-8E2E-03A8F8BBF110}" type="slidenum">
              <a:rPr lang="en-GB" smtClean="0"/>
              <a:t>‹#›</a:t>
            </a:fld>
            <a:endParaRPr lang="en-GB"/>
          </a:p>
        </p:txBody>
      </p:sp>
    </p:spTree>
    <p:extLst>
      <p:ext uri="{BB962C8B-B14F-4D97-AF65-F5344CB8AC3E}">
        <p14:creationId xmlns:p14="http://schemas.microsoft.com/office/powerpoint/2010/main" val="2757283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4AFF1AA-2753-4470-A809-19B2D9CBAABB}" type="datetimeFigureOut">
              <a:rPr lang="en-GB" smtClean="0"/>
              <a:t>13/07/15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157AE42-DD78-445B-8E2E-03A8F8BBF110}" type="slidenum">
              <a:rPr lang="en-GB" smtClean="0"/>
              <a:t>‹#›</a:t>
            </a:fld>
            <a:endParaRPr lang="en-GB"/>
          </a:p>
        </p:txBody>
      </p:sp>
    </p:spTree>
    <p:extLst>
      <p:ext uri="{BB962C8B-B14F-4D97-AF65-F5344CB8AC3E}">
        <p14:creationId xmlns:p14="http://schemas.microsoft.com/office/powerpoint/2010/main" val="2733485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AFF1AA-2753-4470-A809-19B2D9CBAABB}" type="datetimeFigureOut">
              <a:rPr lang="en-GB" smtClean="0"/>
              <a:t>13/07/15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157AE42-DD78-445B-8E2E-03A8F8BBF110}" type="slidenum">
              <a:rPr lang="en-GB" smtClean="0"/>
              <a:t>‹#›</a:t>
            </a:fld>
            <a:endParaRPr lang="en-GB"/>
          </a:p>
        </p:txBody>
      </p:sp>
    </p:spTree>
    <p:extLst>
      <p:ext uri="{BB962C8B-B14F-4D97-AF65-F5344CB8AC3E}">
        <p14:creationId xmlns:p14="http://schemas.microsoft.com/office/powerpoint/2010/main" val="2538517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AFF1AA-2753-4470-A809-19B2D9CBAABB}" type="datetimeFigureOut">
              <a:rPr lang="en-GB" smtClean="0"/>
              <a:t>13/07/15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57AE42-DD78-445B-8E2E-03A8F8BBF110}" type="slidenum">
              <a:rPr lang="en-GB" smtClean="0"/>
              <a:t>‹#›</a:t>
            </a:fld>
            <a:endParaRPr lang="en-GB"/>
          </a:p>
        </p:txBody>
      </p:sp>
    </p:spTree>
    <p:extLst>
      <p:ext uri="{BB962C8B-B14F-4D97-AF65-F5344CB8AC3E}">
        <p14:creationId xmlns:p14="http://schemas.microsoft.com/office/powerpoint/2010/main" val="1498174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AFF1AA-2753-4470-A809-19B2D9CBAABB}" type="datetimeFigureOut">
              <a:rPr lang="en-GB" smtClean="0"/>
              <a:t>13/07/15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57AE42-DD78-445B-8E2E-03A8F8BBF110}" type="slidenum">
              <a:rPr lang="en-GB" smtClean="0"/>
              <a:t>‹#›</a:t>
            </a:fld>
            <a:endParaRPr lang="en-GB"/>
          </a:p>
        </p:txBody>
      </p:sp>
    </p:spTree>
    <p:extLst>
      <p:ext uri="{BB962C8B-B14F-4D97-AF65-F5344CB8AC3E}">
        <p14:creationId xmlns:p14="http://schemas.microsoft.com/office/powerpoint/2010/main" val="106223563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AFF1AA-2753-4470-A809-19B2D9CBAABB}" type="datetimeFigureOut">
              <a:rPr lang="en-GB" smtClean="0"/>
              <a:t>13/07/15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57AE42-DD78-445B-8E2E-03A8F8BBF110}" type="slidenum">
              <a:rPr lang="en-GB" smtClean="0"/>
              <a:t>‹#›</a:t>
            </a:fld>
            <a:endParaRPr lang="en-GB"/>
          </a:p>
        </p:txBody>
      </p:sp>
    </p:spTree>
    <p:extLst>
      <p:ext uri="{BB962C8B-B14F-4D97-AF65-F5344CB8AC3E}">
        <p14:creationId xmlns:p14="http://schemas.microsoft.com/office/powerpoint/2010/main" val="349399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 Id="rId3" Type="http://schemas.openxmlformats.org/officeDocument/2006/relationships/image" Target="../media/image12.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m.bh/url?sa=i&amp;rct=j&amp;q=&amp;esrc=s&amp;frm=1&amp;source=images&amp;cd=&amp;cad=rja&amp;docid=i_MMYdyG1dKPxM&amp;tbnid=hbBMYn17PIyJJM:&amp;ved=0CAUQjRw&amp;url=http://capreform.eu/developing-country-impacts-of-the-next-cap-reform/&amp;ei=oyJyUu_lCo3DswbH_oCwDg&amp;psig=AFQjCNFgakPG5AXISMWUKiE_-v9u0_BbBw&amp;ust=1383298003545222" TargetMode="External"/><Relationship Id="rId3"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wmqnCjjidEM" TargetMode="Externa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hyperlink" Target="..%5C..%5Cvideos%5CGreek%20guy%5Cmacro%5CEconomicsPro%20-%20Measurement%20of%20Terms%20of%20Trade.flv"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 Id="rId3" Type="http://schemas.openxmlformats.org/officeDocument/2006/relationships/image" Target="../media/image8.gi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4AE"/>
            </a:gs>
            <a:gs pos="13000">
              <a:srgbClr val="BD922A"/>
            </a:gs>
            <a:gs pos="21001">
              <a:srgbClr val="BD922A"/>
            </a:gs>
            <a:gs pos="63000">
              <a:srgbClr val="FBE4AE"/>
            </a:gs>
            <a:gs pos="67000">
              <a:srgbClr val="BD922A"/>
            </a:gs>
            <a:gs pos="75000">
              <a:srgbClr val="835E17"/>
            </a:gs>
            <a:gs pos="82001">
              <a:srgbClr val="A28949"/>
            </a:gs>
            <a:gs pos="100000">
              <a:srgbClr val="FAE3B7"/>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Terms of Trade - HL</a:t>
            </a:r>
            <a:endParaRPr lang="en-GB" dirty="0"/>
          </a:p>
        </p:txBody>
      </p:sp>
      <p:sp>
        <p:nvSpPr>
          <p:cNvPr id="3" name="Subtitle 2"/>
          <p:cNvSpPr>
            <a:spLocks noGrp="1"/>
          </p:cNvSpPr>
          <p:nvPr>
            <p:ph type="subTitle" idx="1"/>
          </p:nvPr>
        </p:nvSpPr>
        <p:spPr/>
        <p:txBody>
          <a:bodyPr/>
          <a:lstStyle/>
          <a:p>
            <a:r>
              <a:rPr lang="en-GB" b="1" dirty="0" smtClean="0"/>
              <a:t>Chapter 26</a:t>
            </a:r>
          </a:p>
          <a:p>
            <a:endParaRPr lang="en-GB" b="1" dirty="0"/>
          </a:p>
        </p:txBody>
      </p:sp>
    </p:spTree>
    <p:extLst>
      <p:ext uri="{BB962C8B-B14F-4D97-AF65-F5344CB8AC3E}">
        <p14:creationId xmlns:p14="http://schemas.microsoft.com/office/powerpoint/2010/main" val="394696493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1844824"/>
            <a:ext cx="4599638" cy="2967781"/>
          </a:xfrm>
          <a:prstGeom prst="rect">
            <a:avLst/>
          </a:prstGeom>
        </p:spPr>
      </p:pic>
      <p:sp>
        <p:nvSpPr>
          <p:cNvPr id="3" name="Content Placeholder 2"/>
          <p:cNvSpPr>
            <a:spLocks noGrp="1"/>
          </p:cNvSpPr>
          <p:nvPr>
            <p:ph idx="1"/>
          </p:nvPr>
        </p:nvSpPr>
        <p:spPr>
          <a:xfrm>
            <a:off x="107504" y="188640"/>
            <a:ext cx="5184576" cy="6480720"/>
          </a:xfrm>
        </p:spPr>
        <p:txBody>
          <a:bodyPr>
            <a:normAutofit fontScale="70000" lnSpcReduction="20000"/>
          </a:bodyPr>
          <a:lstStyle/>
          <a:p>
            <a:pPr marL="0" indent="0">
              <a:buNone/>
            </a:pPr>
            <a:r>
              <a:rPr lang="en-GB" b="1" dirty="0" smtClean="0">
                <a:solidFill>
                  <a:srgbClr val="0070C0"/>
                </a:solidFill>
              </a:rPr>
              <a:t>Elasticity of demand for imports</a:t>
            </a:r>
          </a:p>
          <a:p>
            <a:pPr>
              <a:buFont typeface="Wingdings" pitchFamily="2" charset="2"/>
              <a:buChar char="Ø"/>
            </a:pPr>
            <a:r>
              <a:rPr lang="en-GB" dirty="0" smtClean="0"/>
              <a:t>The PED for imports = % change in demand for imports divided by the % change in average price of imports</a:t>
            </a:r>
          </a:p>
          <a:p>
            <a:pPr>
              <a:buFont typeface="Wingdings" pitchFamily="2" charset="2"/>
              <a:buChar char="Ø"/>
            </a:pPr>
            <a:r>
              <a:rPr lang="en-US" dirty="0" smtClean="0"/>
              <a:t>If the demand is inelastic then a change in price will lead to a smaller proportional change in demand</a:t>
            </a:r>
          </a:p>
          <a:p>
            <a:pPr>
              <a:buFont typeface="Wingdings" pitchFamily="2" charset="2"/>
              <a:buChar char="Ø"/>
            </a:pPr>
            <a:r>
              <a:rPr lang="en-US" dirty="0" smtClean="0"/>
              <a:t>This would not be good for a country where import prices were rising</a:t>
            </a:r>
          </a:p>
          <a:p>
            <a:pPr>
              <a:buFont typeface="Wingdings" pitchFamily="2" charset="2"/>
              <a:buChar char="Ø"/>
            </a:pPr>
            <a:r>
              <a:rPr lang="en-US" dirty="0" smtClean="0"/>
              <a:t>Most imports (or certainly in the long run) face elastic demand i.e. the value is greater than 1</a:t>
            </a:r>
          </a:p>
          <a:p>
            <a:pPr>
              <a:buFont typeface="Wingdings" pitchFamily="2" charset="2"/>
              <a:buChar char="Ø"/>
            </a:pPr>
            <a:r>
              <a:rPr lang="en-US" dirty="0" smtClean="0"/>
              <a:t>Many commodities tend to have inelastic demand</a:t>
            </a:r>
          </a:p>
          <a:p>
            <a:pPr>
              <a:buFont typeface="Wingdings" pitchFamily="2" charset="2"/>
              <a:buChar char="Ø"/>
            </a:pPr>
            <a:r>
              <a:rPr lang="en-US" dirty="0" smtClean="0">
                <a:solidFill>
                  <a:srgbClr val="C00000"/>
                </a:solidFill>
              </a:rPr>
              <a:t>Draw a revenue box diagram to show and explain the effect of rising average import prices on export expenditure when demand for imports is inelastic (write </a:t>
            </a:r>
            <a:r>
              <a:rPr lang="en-US" dirty="0" err="1" smtClean="0">
                <a:solidFill>
                  <a:srgbClr val="C00000"/>
                </a:solidFill>
              </a:rPr>
              <a:t>avg</a:t>
            </a:r>
            <a:r>
              <a:rPr lang="en-US" dirty="0" smtClean="0">
                <a:solidFill>
                  <a:srgbClr val="C00000"/>
                </a:solidFill>
              </a:rPr>
              <a:t> price of imports on the y axis)</a:t>
            </a:r>
            <a:endParaRPr lang="en-GB" dirty="0" smtClean="0">
              <a:solidFill>
                <a:srgbClr val="C00000"/>
              </a:solidFill>
            </a:endParaRPr>
          </a:p>
          <a:p>
            <a:pPr marL="457200" lvl="1" indent="0">
              <a:buNone/>
            </a:pPr>
            <a:endParaRPr lang="en-GB" dirty="0" smtClean="0"/>
          </a:p>
          <a:p>
            <a:endParaRPr lang="en-GB" dirty="0"/>
          </a:p>
        </p:txBody>
      </p:sp>
    </p:spTree>
    <p:extLst>
      <p:ext uri="{BB962C8B-B14F-4D97-AF65-F5344CB8AC3E}">
        <p14:creationId xmlns:p14="http://schemas.microsoft.com/office/powerpoint/2010/main" val="23596744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0"/>
            <a:ext cx="5040560" cy="6480720"/>
          </a:xfrm>
        </p:spPr>
        <p:txBody>
          <a:bodyPr>
            <a:normAutofit fontScale="92500" lnSpcReduction="20000"/>
          </a:bodyPr>
          <a:lstStyle/>
          <a:p>
            <a:pPr marL="0" indent="0">
              <a:buNone/>
            </a:pPr>
            <a:r>
              <a:rPr lang="en-GB" b="1" dirty="0" smtClean="0">
                <a:solidFill>
                  <a:srgbClr val="0070C0"/>
                </a:solidFill>
              </a:rPr>
              <a:t>How beneficial is an improvement in TOT?</a:t>
            </a:r>
          </a:p>
          <a:p>
            <a:pPr>
              <a:buFont typeface="Wingdings" pitchFamily="2" charset="2"/>
              <a:buChar char="Ø"/>
            </a:pPr>
            <a:r>
              <a:rPr lang="en-GB" dirty="0" smtClean="0"/>
              <a:t>It depends on the reason for the improvement</a:t>
            </a:r>
          </a:p>
          <a:p>
            <a:pPr>
              <a:buFont typeface="Wingdings" pitchFamily="2" charset="2"/>
              <a:buChar char="Ø"/>
            </a:pPr>
            <a:r>
              <a:rPr lang="en-US" dirty="0" smtClean="0"/>
              <a:t>An improvement in the TOT caused by </a:t>
            </a:r>
            <a:r>
              <a:rPr lang="en-US" dirty="0" smtClean="0">
                <a:solidFill>
                  <a:srgbClr val="C00000"/>
                </a:solidFill>
              </a:rPr>
              <a:t>an increase in demand</a:t>
            </a:r>
            <a:r>
              <a:rPr lang="en-US" dirty="0" smtClean="0"/>
              <a:t> leads to an improvement in the current account balance which is beneficial</a:t>
            </a:r>
          </a:p>
          <a:p>
            <a:pPr>
              <a:buFont typeface="Wingdings" pitchFamily="2" charset="2"/>
              <a:buChar char="Ø"/>
            </a:pPr>
            <a:r>
              <a:rPr lang="en-US" dirty="0" smtClean="0"/>
              <a:t>An increase in demand for exports causes an increase in the average export price</a:t>
            </a:r>
          </a:p>
          <a:p>
            <a:pPr>
              <a:buFont typeface="Wingdings" pitchFamily="2" charset="2"/>
              <a:buChar char="Ø"/>
            </a:pPr>
            <a:r>
              <a:rPr lang="en-US" dirty="0" smtClean="0"/>
              <a:t>The TOT improves</a:t>
            </a:r>
          </a:p>
          <a:p>
            <a:pPr>
              <a:buFont typeface="Wingdings" pitchFamily="2" charset="2"/>
              <a:buChar char="Ø"/>
            </a:pPr>
            <a:r>
              <a:rPr lang="en-US" dirty="0" smtClean="0"/>
              <a:t>Export revenue rises</a:t>
            </a:r>
            <a:endParaRPr lang="en-GB" dirty="0" smtClean="0"/>
          </a:p>
          <a:p>
            <a:pPr marL="457200" lvl="1" indent="0">
              <a:buNone/>
            </a:pPr>
            <a:endParaRPr lang="en-GB" dirty="0" smtClean="0"/>
          </a:p>
          <a:p>
            <a:endParaRPr lang="en-GB"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8500"/>
          <a:stretch/>
        </p:blipFill>
        <p:spPr bwMode="auto">
          <a:xfrm>
            <a:off x="5148064" y="1371034"/>
            <a:ext cx="4126068" cy="3837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14323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0"/>
            <a:ext cx="5256584" cy="6480720"/>
          </a:xfrm>
        </p:spPr>
        <p:txBody>
          <a:bodyPr>
            <a:normAutofit fontScale="77500" lnSpcReduction="20000"/>
          </a:bodyPr>
          <a:lstStyle/>
          <a:p>
            <a:pPr marL="0" indent="0">
              <a:buNone/>
            </a:pPr>
            <a:r>
              <a:rPr lang="en-GB" b="1" dirty="0" smtClean="0">
                <a:solidFill>
                  <a:srgbClr val="0070C0"/>
                </a:solidFill>
              </a:rPr>
              <a:t>How beneficial is an improvement in TOT?</a:t>
            </a:r>
          </a:p>
          <a:p>
            <a:pPr>
              <a:buFont typeface="Wingdings" pitchFamily="2" charset="2"/>
              <a:buChar char="Ø"/>
            </a:pPr>
            <a:r>
              <a:rPr lang="en-US" dirty="0" smtClean="0"/>
              <a:t>An improvement in the TOT caused by </a:t>
            </a:r>
            <a:r>
              <a:rPr lang="en-US" dirty="0" smtClean="0">
                <a:solidFill>
                  <a:srgbClr val="C00000"/>
                </a:solidFill>
              </a:rPr>
              <a:t>domestic inflation </a:t>
            </a:r>
            <a:r>
              <a:rPr lang="en-US" dirty="0" smtClean="0"/>
              <a:t>leads to an improvement in the </a:t>
            </a:r>
            <a:r>
              <a:rPr lang="en-US" dirty="0" err="1" smtClean="0"/>
              <a:t>BoP</a:t>
            </a:r>
            <a:r>
              <a:rPr lang="en-US" dirty="0" smtClean="0"/>
              <a:t> when demand for exports is inelastic</a:t>
            </a:r>
          </a:p>
          <a:p>
            <a:pPr>
              <a:buFont typeface="Wingdings" pitchFamily="2" charset="2"/>
              <a:buChar char="Ø"/>
            </a:pPr>
            <a:r>
              <a:rPr lang="en-US" dirty="0" smtClean="0"/>
              <a:t>An increase in relative inflation in the exporting country makes their goods relatively more expensive</a:t>
            </a:r>
          </a:p>
          <a:p>
            <a:pPr>
              <a:buFont typeface="Wingdings" pitchFamily="2" charset="2"/>
              <a:buChar char="Ø"/>
            </a:pPr>
            <a:r>
              <a:rPr lang="en-US" dirty="0" smtClean="0"/>
              <a:t>If the PED is inelastic this will mean more revenue</a:t>
            </a:r>
          </a:p>
          <a:p>
            <a:pPr>
              <a:buFont typeface="Wingdings" pitchFamily="2" charset="2"/>
              <a:buChar char="Ø"/>
            </a:pPr>
            <a:r>
              <a:rPr lang="en-US" dirty="0" smtClean="0"/>
              <a:t>On one hand this is good for the </a:t>
            </a:r>
            <a:r>
              <a:rPr lang="en-US" dirty="0" err="1" smtClean="0"/>
              <a:t>BoP</a:t>
            </a:r>
            <a:r>
              <a:rPr lang="en-US" dirty="0" smtClean="0"/>
              <a:t> but the inflation may not be good</a:t>
            </a:r>
          </a:p>
          <a:p>
            <a:pPr>
              <a:buFont typeface="Wingdings" pitchFamily="2" charset="2"/>
              <a:buChar char="Ø"/>
            </a:pPr>
            <a:r>
              <a:rPr lang="en-US" dirty="0" smtClean="0"/>
              <a:t>If the demand for exports is elastic the revenue will drop and the </a:t>
            </a:r>
            <a:r>
              <a:rPr lang="en-US" dirty="0" err="1" smtClean="0"/>
              <a:t>BoP</a:t>
            </a:r>
            <a:r>
              <a:rPr lang="en-US" dirty="0" smtClean="0"/>
              <a:t> will deteriorate </a:t>
            </a:r>
          </a:p>
          <a:p>
            <a:pPr>
              <a:buFont typeface="Wingdings" pitchFamily="2" charset="2"/>
              <a:buChar char="Ø"/>
            </a:pPr>
            <a:r>
              <a:rPr lang="en-US" dirty="0" smtClean="0"/>
              <a:t>The improvement in the TOT is </a:t>
            </a:r>
            <a:r>
              <a:rPr lang="en-US" b="1" dirty="0" smtClean="0">
                <a:solidFill>
                  <a:srgbClr val="FF0000"/>
                </a:solidFill>
              </a:rPr>
              <a:t>not beneficial</a:t>
            </a:r>
            <a:r>
              <a:rPr lang="en-US" dirty="0" smtClean="0"/>
              <a:t> in this instance</a:t>
            </a:r>
            <a:endParaRPr lang="en-GB" dirty="0" smtClean="0"/>
          </a:p>
          <a:p>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8734" y="203235"/>
            <a:ext cx="3048000" cy="2127504"/>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3319" y="4428281"/>
            <a:ext cx="3578830" cy="2271911"/>
          </a:xfrm>
          <a:prstGeom prst="rect">
            <a:avLst/>
          </a:prstGeom>
        </p:spPr>
      </p:pic>
      <p:sp>
        <p:nvSpPr>
          <p:cNvPr id="5" name="TextBox 4"/>
          <p:cNvSpPr txBox="1"/>
          <p:nvPr/>
        </p:nvSpPr>
        <p:spPr>
          <a:xfrm>
            <a:off x="6710666" y="2330739"/>
            <a:ext cx="1224136" cy="646331"/>
          </a:xfrm>
          <a:prstGeom prst="rect">
            <a:avLst/>
          </a:prstGeom>
          <a:noFill/>
        </p:spPr>
        <p:txBody>
          <a:bodyPr wrap="square" rtlCol="0">
            <a:spAutoFit/>
          </a:bodyPr>
          <a:lstStyle/>
          <a:p>
            <a:r>
              <a:rPr lang="en-US" sz="3600" b="1" dirty="0" smtClean="0"/>
              <a:t>+</a:t>
            </a:r>
            <a:endParaRPr lang="en-GB" sz="3600" b="1" dirty="0"/>
          </a:p>
        </p:txBody>
      </p:sp>
      <p:sp>
        <p:nvSpPr>
          <p:cNvPr id="6" name="TextBox 5"/>
          <p:cNvSpPr txBox="1"/>
          <p:nvPr/>
        </p:nvSpPr>
        <p:spPr>
          <a:xfrm>
            <a:off x="6804248" y="3798492"/>
            <a:ext cx="1224136" cy="646331"/>
          </a:xfrm>
          <a:prstGeom prst="rect">
            <a:avLst/>
          </a:prstGeom>
          <a:noFill/>
        </p:spPr>
        <p:txBody>
          <a:bodyPr wrap="square" rtlCol="0">
            <a:spAutoFit/>
          </a:bodyPr>
          <a:lstStyle/>
          <a:p>
            <a:r>
              <a:rPr lang="en-US" sz="3600" b="1" dirty="0" smtClean="0"/>
              <a:t>=</a:t>
            </a:r>
            <a:endParaRPr lang="en-GB" sz="3600" b="1" dirty="0"/>
          </a:p>
        </p:txBody>
      </p:sp>
      <p:sp>
        <p:nvSpPr>
          <p:cNvPr id="7" name="TextBox 6"/>
          <p:cNvSpPr txBox="1"/>
          <p:nvPr/>
        </p:nvSpPr>
        <p:spPr>
          <a:xfrm>
            <a:off x="5798735" y="2849172"/>
            <a:ext cx="3313414" cy="1077218"/>
          </a:xfrm>
          <a:prstGeom prst="rect">
            <a:avLst/>
          </a:prstGeom>
          <a:noFill/>
        </p:spPr>
        <p:txBody>
          <a:bodyPr wrap="square" rtlCol="0">
            <a:spAutoFit/>
          </a:bodyPr>
          <a:lstStyle/>
          <a:p>
            <a:r>
              <a:rPr lang="en-US" sz="3200" b="1" dirty="0" smtClean="0">
                <a:solidFill>
                  <a:srgbClr val="FF0000"/>
                </a:solidFill>
              </a:rPr>
              <a:t>Inelastic PED for exports</a:t>
            </a:r>
            <a:endParaRPr lang="en-GB" sz="3200" b="1" dirty="0">
              <a:solidFill>
                <a:srgbClr val="FF0000"/>
              </a:solidFill>
            </a:endParaRPr>
          </a:p>
        </p:txBody>
      </p:sp>
    </p:spTree>
    <p:extLst>
      <p:ext uri="{BB962C8B-B14F-4D97-AF65-F5344CB8AC3E}">
        <p14:creationId xmlns:p14="http://schemas.microsoft.com/office/powerpoint/2010/main" val="42761063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0"/>
            <a:ext cx="5256584" cy="6480720"/>
          </a:xfrm>
        </p:spPr>
        <p:txBody>
          <a:bodyPr>
            <a:normAutofit fontScale="92500" lnSpcReduction="20000"/>
          </a:bodyPr>
          <a:lstStyle/>
          <a:p>
            <a:pPr marL="0" indent="0">
              <a:buNone/>
            </a:pPr>
            <a:r>
              <a:rPr lang="en-GB" b="1" dirty="0" smtClean="0">
                <a:solidFill>
                  <a:srgbClr val="0070C0"/>
                </a:solidFill>
              </a:rPr>
              <a:t>How beneficial is an improvement in TOT?</a:t>
            </a:r>
          </a:p>
          <a:p>
            <a:pPr>
              <a:buFont typeface="Wingdings" pitchFamily="2" charset="2"/>
              <a:buChar char="Ø"/>
            </a:pPr>
            <a:r>
              <a:rPr lang="en-US" dirty="0" smtClean="0"/>
              <a:t>Comparing this to the real world…</a:t>
            </a:r>
          </a:p>
          <a:p>
            <a:pPr>
              <a:buFont typeface="Wingdings" pitchFamily="2" charset="2"/>
              <a:buChar char="Ø"/>
            </a:pPr>
            <a:r>
              <a:rPr lang="en-US" dirty="0" smtClean="0"/>
              <a:t>PED of most exports tends to be elastic due to the high levels of competition</a:t>
            </a:r>
          </a:p>
          <a:p>
            <a:pPr>
              <a:buFont typeface="Wingdings" pitchFamily="2" charset="2"/>
              <a:buChar char="Ø"/>
            </a:pPr>
            <a:r>
              <a:rPr lang="en-US" dirty="0" smtClean="0"/>
              <a:t>Generally commodities face inelastic demand</a:t>
            </a:r>
          </a:p>
          <a:p>
            <a:pPr>
              <a:buFont typeface="Wingdings" pitchFamily="2" charset="2"/>
              <a:buChar char="Ø"/>
            </a:pPr>
            <a:r>
              <a:rPr lang="en-US" dirty="0" smtClean="0"/>
              <a:t>Most countries will be on the elastic part of the demand curve for their exports</a:t>
            </a:r>
          </a:p>
          <a:p>
            <a:pPr>
              <a:buFont typeface="Wingdings" pitchFamily="2" charset="2"/>
              <a:buChar char="Ø"/>
            </a:pPr>
            <a:r>
              <a:rPr lang="en-US" dirty="0" smtClean="0"/>
              <a:t>Overall this means that an </a:t>
            </a:r>
            <a:r>
              <a:rPr lang="en-US" b="1" dirty="0" smtClean="0">
                <a:solidFill>
                  <a:srgbClr val="FF0000"/>
                </a:solidFill>
              </a:rPr>
              <a:t>improvement in the TOT due to inflation will generally lead to a worsening of the </a:t>
            </a:r>
            <a:r>
              <a:rPr lang="en-US" b="1" dirty="0" err="1" smtClean="0">
                <a:solidFill>
                  <a:srgbClr val="FF0000"/>
                </a:solidFill>
              </a:rPr>
              <a:t>BoP</a:t>
            </a:r>
            <a:endParaRPr lang="en-GB" b="1" dirty="0" smtClean="0">
              <a:solidFill>
                <a:srgbClr val="FF0000"/>
              </a:solidFill>
            </a:endParaRPr>
          </a:p>
          <a:p>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2132856"/>
            <a:ext cx="3647578" cy="2269604"/>
          </a:xfrm>
          <a:prstGeom prst="rect">
            <a:avLst/>
          </a:prstGeom>
        </p:spPr>
      </p:pic>
    </p:spTree>
    <p:extLst>
      <p:ext uri="{BB962C8B-B14F-4D97-AF65-F5344CB8AC3E}">
        <p14:creationId xmlns:p14="http://schemas.microsoft.com/office/powerpoint/2010/main" val="29655698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0"/>
            <a:ext cx="5472608" cy="6480720"/>
          </a:xfrm>
        </p:spPr>
        <p:txBody>
          <a:bodyPr>
            <a:normAutofit fontScale="55000" lnSpcReduction="20000"/>
          </a:bodyPr>
          <a:lstStyle/>
          <a:p>
            <a:pPr marL="0" indent="0">
              <a:buNone/>
            </a:pPr>
            <a:r>
              <a:rPr lang="en-GB" b="1" dirty="0" smtClean="0">
                <a:solidFill>
                  <a:srgbClr val="0070C0"/>
                </a:solidFill>
              </a:rPr>
              <a:t>The significance of deteriorating TOT for developing countries</a:t>
            </a:r>
          </a:p>
          <a:p>
            <a:pPr>
              <a:buFont typeface="Wingdings" pitchFamily="2" charset="2"/>
              <a:buChar char="Ø"/>
            </a:pPr>
            <a:r>
              <a:rPr lang="en-US" dirty="0" smtClean="0"/>
              <a:t>Although there are vast differences among developing countries many are heavily dependent on one or two commodities</a:t>
            </a:r>
          </a:p>
          <a:p>
            <a:pPr>
              <a:buFont typeface="Wingdings" pitchFamily="2" charset="2"/>
              <a:buChar char="Ø"/>
            </a:pPr>
            <a:r>
              <a:rPr lang="en-US" dirty="0" smtClean="0"/>
              <a:t>Mali earns 93.6% of its merchandise export earning by exporting primary commodities</a:t>
            </a:r>
          </a:p>
          <a:p>
            <a:pPr>
              <a:buFont typeface="Wingdings" pitchFamily="2" charset="2"/>
              <a:buChar char="Ø"/>
            </a:pPr>
            <a:r>
              <a:rPr lang="en-US" dirty="0" smtClean="0"/>
              <a:t>Almost all of Yemen and Angola’s export revenue comes from oil</a:t>
            </a:r>
          </a:p>
          <a:p>
            <a:pPr>
              <a:buFont typeface="Wingdings" pitchFamily="2" charset="2"/>
              <a:buChar char="Ø"/>
            </a:pPr>
            <a:r>
              <a:rPr lang="en-US" dirty="0" smtClean="0"/>
              <a:t>The problem is that some developing countries are dependent on the export of non-oil commodities</a:t>
            </a:r>
          </a:p>
          <a:p>
            <a:pPr>
              <a:buFont typeface="Wingdings" pitchFamily="2" charset="2"/>
              <a:buChar char="Ø"/>
            </a:pPr>
            <a:r>
              <a:rPr lang="en-US" dirty="0" smtClean="0"/>
              <a:t>Some of their barriers to growth and development are related to their terms of trade</a:t>
            </a:r>
          </a:p>
          <a:p>
            <a:pPr>
              <a:buFont typeface="Wingdings" pitchFamily="2" charset="2"/>
              <a:buChar char="Ø"/>
            </a:pPr>
            <a:r>
              <a:rPr lang="en-US" dirty="0" smtClean="0"/>
              <a:t>There has been a downward trend in commodity prices for man years caused by</a:t>
            </a:r>
          </a:p>
          <a:p>
            <a:pPr lvl="1">
              <a:buFont typeface="Wingdings" pitchFamily="2" charset="2"/>
              <a:buChar char="Ø"/>
            </a:pPr>
            <a:r>
              <a:rPr lang="en-US" dirty="0" smtClean="0"/>
              <a:t>Substantial increases in the supply of commodities caused by improvement in technology e.g. better </a:t>
            </a:r>
            <a:r>
              <a:rPr lang="en-US" dirty="0" err="1" smtClean="0"/>
              <a:t>fertilisers</a:t>
            </a:r>
            <a:endParaRPr lang="en-US" dirty="0" smtClean="0"/>
          </a:p>
          <a:p>
            <a:pPr lvl="1">
              <a:buFont typeface="Wingdings" pitchFamily="2" charset="2"/>
              <a:buChar char="Ø"/>
            </a:pPr>
            <a:r>
              <a:rPr lang="en-US" dirty="0" smtClean="0"/>
              <a:t>The discovery of synthetic replacements</a:t>
            </a:r>
          </a:p>
          <a:p>
            <a:pPr lvl="1">
              <a:buFont typeface="Wingdings" pitchFamily="2" charset="2"/>
              <a:buChar char="Ø"/>
            </a:pPr>
            <a:r>
              <a:rPr lang="en-US" dirty="0" smtClean="0"/>
              <a:t>The demand for commodities is income inelastic so even though developed countries have grown their demand has changed little</a:t>
            </a:r>
          </a:p>
          <a:p>
            <a:pPr lvl="1">
              <a:buFont typeface="Wingdings" pitchFamily="2" charset="2"/>
              <a:buChar char="Ø"/>
            </a:pPr>
            <a:r>
              <a:rPr lang="en-US" dirty="0" smtClean="0"/>
              <a:t>Price support schemes in developed countries e.g. the EU CAP have encouraged domestic production and reduced demand of imports from developing countries</a:t>
            </a:r>
          </a:p>
          <a:p>
            <a:pPr lvl="1">
              <a:buFont typeface="Wingdings" pitchFamily="2" charset="2"/>
              <a:buChar char="Ø"/>
            </a:pPr>
            <a:r>
              <a:rPr lang="en-US" dirty="0" err="1" smtClean="0"/>
              <a:t>Miniaturisation</a:t>
            </a:r>
            <a:r>
              <a:rPr lang="en-US" dirty="0" smtClean="0"/>
              <a:t> (smaller laptops </a:t>
            </a:r>
            <a:r>
              <a:rPr lang="en-US" dirty="0" err="1" smtClean="0"/>
              <a:t>etc</a:t>
            </a:r>
            <a:r>
              <a:rPr lang="en-US" dirty="0" smtClean="0"/>
              <a:t>) leads to less demand for plastics and the commodities that are used to make plastic</a:t>
            </a:r>
          </a:p>
          <a:p>
            <a:pPr>
              <a:buFont typeface="Wingdings" pitchFamily="2" charset="2"/>
              <a:buChar char="Ø"/>
            </a:pPr>
            <a:r>
              <a:rPr lang="en-US" dirty="0" smtClean="0"/>
              <a:t>The effect of these can be seen in the diagram</a:t>
            </a:r>
          </a:p>
          <a:p>
            <a:pPr lvl="1">
              <a:buFont typeface="Wingdings" pitchFamily="2" charset="2"/>
              <a:buChar char="Ø"/>
            </a:pPr>
            <a:endParaRPr lang="en-GB" dirty="0" smtClean="0"/>
          </a:p>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3932" y="1484784"/>
            <a:ext cx="3343106" cy="359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96937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0"/>
            <a:ext cx="5472608" cy="6480720"/>
          </a:xfrm>
        </p:spPr>
        <p:txBody>
          <a:bodyPr>
            <a:normAutofit fontScale="70000" lnSpcReduction="20000"/>
          </a:bodyPr>
          <a:lstStyle/>
          <a:p>
            <a:pPr marL="0" indent="0">
              <a:buNone/>
            </a:pPr>
            <a:r>
              <a:rPr lang="en-GB" b="1" dirty="0" smtClean="0">
                <a:solidFill>
                  <a:srgbClr val="0070C0"/>
                </a:solidFill>
              </a:rPr>
              <a:t>The significance of deteriorating TOT for developing countries</a:t>
            </a:r>
          </a:p>
          <a:p>
            <a:pPr>
              <a:buFont typeface="Wingdings" pitchFamily="2" charset="2"/>
              <a:buChar char="Ø"/>
            </a:pPr>
            <a:r>
              <a:rPr lang="en-US" dirty="0" smtClean="0"/>
              <a:t>Countries that are dependent on commodities will see a fall in the index of their export prices and a deterioration of their TOT</a:t>
            </a:r>
          </a:p>
          <a:p>
            <a:pPr>
              <a:buFont typeface="Wingdings" pitchFamily="2" charset="2"/>
              <a:buChar char="Ø"/>
            </a:pPr>
            <a:r>
              <a:rPr lang="en-US" dirty="0" smtClean="0"/>
              <a:t>This leads to a worsening of the </a:t>
            </a:r>
            <a:r>
              <a:rPr lang="en-US" dirty="0" err="1" smtClean="0"/>
              <a:t>BoP</a:t>
            </a:r>
            <a:r>
              <a:rPr lang="en-US" dirty="0" smtClean="0"/>
              <a:t> because demand for commodities is inelastic</a:t>
            </a:r>
          </a:p>
          <a:p>
            <a:pPr>
              <a:buFont typeface="Wingdings" pitchFamily="2" charset="2"/>
              <a:buChar char="Ø"/>
            </a:pPr>
            <a:r>
              <a:rPr lang="en-US" dirty="0" smtClean="0"/>
              <a:t>As the price falls, the revenue falls and so the </a:t>
            </a:r>
            <a:r>
              <a:rPr lang="en-US" dirty="0" err="1" smtClean="0"/>
              <a:t>BoP</a:t>
            </a:r>
            <a:r>
              <a:rPr lang="en-US" dirty="0" smtClean="0"/>
              <a:t> worsens</a:t>
            </a:r>
          </a:p>
          <a:p>
            <a:pPr>
              <a:buFont typeface="Wingdings" pitchFamily="2" charset="2"/>
              <a:buChar char="Ø"/>
            </a:pPr>
            <a:r>
              <a:rPr lang="en-US" dirty="0" smtClean="0"/>
              <a:t>With falling export prices the price of imports has risen relative to the price of exports</a:t>
            </a:r>
          </a:p>
          <a:p>
            <a:pPr>
              <a:buFont typeface="Wingdings" pitchFamily="2" charset="2"/>
              <a:buChar char="Ø"/>
            </a:pPr>
            <a:r>
              <a:rPr lang="en-US" dirty="0" smtClean="0"/>
              <a:t>The goods that developing countries need are necessities such as raw materials, components, and other capital goods</a:t>
            </a:r>
          </a:p>
          <a:p>
            <a:pPr>
              <a:buFont typeface="Wingdings" pitchFamily="2" charset="2"/>
              <a:buChar char="Ø"/>
            </a:pPr>
            <a:r>
              <a:rPr lang="en-US" dirty="0" smtClean="0"/>
              <a:t>Because they are not available domestically and are required for economic growth demand for them is inelastic</a:t>
            </a:r>
          </a:p>
          <a:p>
            <a:pPr>
              <a:buFont typeface="Wingdings" pitchFamily="2" charset="2"/>
              <a:buChar char="Ø"/>
            </a:pPr>
            <a:r>
              <a:rPr lang="en-US" dirty="0" smtClean="0"/>
              <a:t>The import expenditure will increase</a:t>
            </a:r>
          </a:p>
          <a:p>
            <a:pPr lvl="1">
              <a:buFont typeface="Wingdings" pitchFamily="2" charset="2"/>
              <a:buChar char="Ø"/>
            </a:pPr>
            <a:endParaRPr lang="en-GB" dirty="0" smtClean="0"/>
          </a:p>
          <a:p>
            <a:endParaRPr lang="en-GB" dirty="0"/>
          </a:p>
        </p:txBody>
      </p:sp>
      <p:pic>
        <p:nvPicPr>
          <p:cNvPr id="1026" name="Picture 2" descr="http://capreform.eu/wp-content/uploads/2011/02/Developing-country-Nuba-farming.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1916832"/>
            <a:ext cx="3650111" cy="2419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68485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0"/>
            <a:ext cx="5472608" cy="6480720"/>
          </a:xfrm>
        </p:spPr>
        <p:txBody>
          <a:bodyPr>
            <a:normAutofit fontScale="62500" lnSpcReduction="20000"/>
          </a:bodyPr>
          <a:lstStyle/>
          <a:p>
            <a:pPr marL="0" indent="0">
              <a:buNone/>
            </a:pPr>
            <a:r>
              <a:rPr lang="en-GB" b="1" dirty="0" smtClean="0">
                <a:solidFill>
                  <a:srgbClr val="0070C0"/>
                </a:solidFill>
              </a:rPr>
              <a:t>The significance of deteriorating TOT for developing countries</a:t>
            </a:r>
          </a:p>
          <a:p>
            <a:pPr>
              <a:buFont typeface="Wingdings" pitchFamily="2" charset="2"/>
              <a:buChar char="Ø"/>
            </a:pPr>
            <a:r>
              <a:rPr lang="en-US" sz="2900" dirty="0" smtClean="0"/>
              <a:t>The deterioration in the TOT for developing countries that depend on commodities has several harmful consequences</a:t>
            </a:r>
          </a:p>
          <a:p>
            <a:pPr lvl="1">
              <a:buFont typeface="Wingdings" pitchFamily="2" charset="2"/>
              <a:buChar char="Ø"/>
            </a:pPr>
            <a:r>
              <a:rPr lang="en-US" sz="2900" dirty="0" smtClean="0"/>
              <a:t>They have to sell more and more exports in order to buy the same amount of imports</a:t>
            </a:r>
          </a:p>
          <a:p>
            <a:pPr lvl="2">
              <a:buFont typeface="Wingdings" pitchFamily="2" charset="2"/>
              <a:buChar char="Ø"/>
            </a:pPr>
            <a:r>
              <a:rPr lang="en-US" sz="2900" dirty="0" smtClean="0"/>
              <a:t>This is a bit of a vicious circle because when they increase supply they push the price down further</a:t>
            </a:r>
          </a:p>
          <a:p>
            <a:pPr lvl="1">
              <a:buFont typeface="Wingdings" pitchFamily="2" charset="2"/>
              <a:buChar char="Ø"/>
            </a:pPr>
            <a:r>
              <a:rPr lang="en-US" sz="2900" dirty="0" smtClean="0"/>
              <a:t>Servicing debt becomes much harder</a:t>
            </a:r>
          </a:p>
          <a:p>
            <a:pPr lvl="2">
              <a:buFont typeface="Wingdings" pitchFamily="2" charset="2"/>
              <a:buChar char="Ø"/>
            </a:pPr>
            <a:r>
              <a:rPr lang="en-US" sz="2900" dirty="0" smtClean="0"/>
              <a:t>To service the debt they try to supply more and again push the price down</a:t>
            </a:r>
          </a:p>
          <a:p>
            <a:pPr lvl="1">
              <a:buFont typeface="Wingdings" pitchFamily="2" charset="2"/>
              <a:buChar char="Ø"/>
            </a:pPr>
            <a:r>
              <a:rPr lang="en-US" sz="2900" dirty="0" smtClean="0"/>
              <a:t>By trying to supply more developing countries will overuse their resources resulting in negative externalities such as land degradation, desertification, soil erosion, and massive deforestation</a:t>
            </a:r>
          </a:p>
          <a:p>
            <a:pPr>
              <a:buFont typeface="Wingdings" pitchFamily="2" charset="2"/>
              <a:buChar char="Ø"/>
            </a:pPr>
            <a:r>
              <a:rPr lang="en-US" sz="2900" dirty="0" smtClean="0"/>
              <a:t>Recent times have seen an increase in commodity prices due to demand from India and China although whether this is sustained is questionable</a:t>
            </a:r>
          </a:p>
          <a:p>
            <a:pPr>
              <a:buFont typeface="Wingdings" pitchFamily="2" charset="2"/>
              <a:buChar char="Ø"/>
            </a:pPr>
            <a:r>
              <a:rPr lang="en-US" sz="2900" dirty="0" smtClean="0"/>
              <a:t>The other issue is that commodity prices tend to be quite volatile meaning export revenues can fluctuate significantly making it difficult for governments to plan</a:t>
            </a:r>
          </a:p>
          <a:p>
            <a:pPr lvl="1">
              <a:buFont typeface="Wingdings" pitchFamily="2" charset="2"/>
              <a:buChar char="Ø"/>
            </a:pPr>
            <a:endParaRPr lang="en-US" dirty="0" smtClean="0"/>
          </a:p>
          <a:p>
            <a:pPr lvl="1">
              <a:buFont typeface="Wingdings" pitchFamily="2" charset="2"/>
              <a:buChar char="Ø"/>
            </a:pPr>
            <a:endParaRPr lang="en-GB" dirty="0" smtClean="0"/>
          </a:p>
          <a:p>
            <a:endParaRPr lang="en-GB" dirty="0"/>
          </a:p>
        </p:txBody>
      </p:sp>
      <p:sp>
        <p:nvSpPr>
          <p:cNvPr id="2" name="TextBox 1"/>
          <p:cNvSpPr txBox="1"/>
          <p:nvPr/>
        </p:nvSpPr>
        <p:spPr>
          <a:xfrm>
            <a:off x="6081739" y="4361036"/>
            <a:ext cx="2664296" cy="2308324"/>
          </a:xfrm>
          <a:prstGeom prst="rect">
            <a:avLst/>
          </a:prstGeom>
          <a:solidFill>
            <a:srgbClr val="FFFFCC"/>
          </a:solidFill>
        </p:spPr>
        <p:txBody>
          <a:bodyPr wrap="square" rtlCol="0">
            <a:spAutoFit/>
          </a:bodyPr>
          <a:lstStyle/>
          <a:p>
            <a:r>
              <a:rPr lang="en-US" b="1" dirty="0" smtClean="0">
                <a:solidFill>
                  <a:srgbClr val="C00000"/>
                </a:solidFill>
              </a:rPr>
              <a:t>Create a presentation that answers the end of Chapter review questions on P329.  The first 3 are 10 marks and the 4</a:t>
            </a:r>
            <a:r>
              <a:rPr lang="en-US" b="1" baseline="30000" dirty="0" smtClean="0">
                <a:solidFill>
                  <a:srgbClr val="C00000"/>
                </a:solidFill>
              </a:rPr>
              <a:t>th</a:t>
            </a:r>
            <a:r>
              <a:rPr lang="en-US" b="1" dirty="0" smtClean="0">
                <a:solidFill>
                  <a:srgbClr val="C00000"/>
                </a:solidFill>
              </a:rPr>
              <a:t> is a 15 mark.  Remember what you need to include!!</a:t>
            </a:r>
            <a:endParaRPr lang="en-GB" b="1" dirty="0">
              <a:solidFill>
                <a:srgbClr val="C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6781" y="29524"/>
            <a:ext cx="2883086" cy="4303113"/>
          </a:xfrm>
          <a:prstGeom prst="rect">
            <a:avLst/>
          </a:prstGeom>
        </p:spPr>
      </p:pic>
    </p:spTree>
    <p:extLst>
      <p:ext uri="{BB962C8B-B14F-4D97-AF65-F5344CB8AC3E}">
        <p14:creationId xmlns:p14="http://schemas.microsoft.com/office/powerpoint/2010/main" val="93155196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568952" cy="3272144"/>
          </a:xfrm>
        </p:spPr>
        <p:txBody>
          <a:bodyPr>
            <a:normAutofit fontScale="92500" lnSpcReduction="20000"/>
          </a:bodyPr>
          <a:lstStyle/>
          <a:p>
            <a:pPr marL="0" indent="0">
              <a:buNone/>
            </a:pPr>
            <a:r>
              <a:rPr lang="en-GB" b="1" dirty="0" smtClean="0">
                <a:solidFill>
                  <a:srgbClr val="0070C0"/>
                </a:solidFill>
              </a:rPr>
              <a:t>Terms of Trade Introduction</a:t>
            </a:r>
          </a:p>
          <a:p>
            <a:pPr>
              <a:buFont typeface="Wingdings" panose="05000000000000000000" pitchFamily="2" charset="2"/>
              <a:buChar char="Ø"/>
            </a:pPr>
            <a:r>
              <a:rPr lang="en-GB" sz="2600" dirty="0" smtClean="0"/>
              <a:t>This is an index that shows the value of a country’s average export prices relative to their average import prices</a:t>
            </a:r>
          </a:p>
          <a:p>
            <a:pPr>
              <a:buFont typeface="Wingdings" panose="05000000000000000000" pitchFamily="2" charset="2"/>
              <a:buChar char="Ø"/>
            </a:pPr>
            <a:r>
              <a:rPr lang="en-US" sz="2600" dirty="0" smtClean="0"/>
              <a:t>Do not confuse this </a:t>
            </a:r>
            <a:r>
              <a:rPr lang="en-US" sz="2600" dirty="0" err="1" smtClean="0"/>
              <a:t>BoP</a:t>
            </a:r>
            <a:r>
              <a:rPr lang="en-US" sz="2600" dirty="0" smtClean="0"/>
              <a:t> which is the value of the total exports minus the value of the total imports</a:t>
            </a:r>
            <a:endParaRPr lang="en-GB" sz="2600" dirty="0" smtClean="0"/>
          </a:p>
          <a:p>
            <a:pPr>
              <a:buFont typeface="Wingdings" panose="05000000000000000000" pitchFamily="2" charset="2"/>
              <a:buChar char="Ø"/>
            </a:pPr>
            <a:r>
              <a:rPr lang="en-US" sz="2600" dirty="0" smtClean="0"/>
              <a:t>Terms of trade (TOT) = (weighted index of average export prices / weighted index of average import prices ) x 100</a:t>
            </a:r>
          </a:p>
          <a:p>
            <a:pPr>
              <a:buFont typeface="Wingdings" panose="05000000000000000000" pitchFamily="2" charset="2"/>
              <a:buChar char="Ø"/>
            </a:pPr>
            <a:r>
              <a:rPr lang="en-US" sz="2600" dirty="0" smtClean="0"/>
              <a:t>The indices of export and import prices are weighted to reflect the relative importance of different goods and services</a:t>
            </a:r>
          </a:p>
          <a:p>
            <a:pPr marL="0" indent="0">
              <a:buNone/>
            </a:pPr>
            <a:endParaRPr lang="en-GB" dirty="0" smtClean="0"/>
          </a:p>
          <a:p>
            <a:pPr marL="457200" lvl="1" indent="0">
              <a:buNone/>
            </a:pPr>
            <a:endParaRPr lang="en-GB" dirty="0" smtClean="0"/>
          </a:p>
          <a:p>
            <a:endParaRPr lang="en-GB" dirty="0"/>
          </a:p>
        </p:txBody>
      </p:sp>
      <p:sp>
        <p:nvSpPr>
          <p:cNvPr id="4" name="TextBox 3"/>
          <p:cNvSpPr txBox="1"/>
          <p:nvPr/>
        </p:nvSpPr>
        <p:spPr>
          <a:xfrm>
            <a:off x="2195736" y="3460784"/>
            <a:ext cx="3600400" cy="923330"/>
          </a:xfrm>
          <a:prstGeom prst="rect">
            <a:avLst/>
          </a:prstGeom>
          <a:solidFill>
            <a:schemeClr val="accent3">
              <a:lumMod val="20000"/>
              <a:lumOff val="80000"/>
            </a:schemeClr>
          </a:solidFill>
        </p:spPr>
        <p:txBody>
          <a:bodyPr wrap="square" rtlCol="0">
            <a:spAutoFit/>
          </a:bodyPr>
          <a:lstStyle/>
          <a:p>
            <a:r>
              <a:rPr lang="en-US" dirty="0" smtClean="0"/>
              <a:t>Watch this video</a:t>
            </a:r>
            <a:endParaRPr lang="en-GB" dirty="0" smtClean="0"/>
          </a:p>
          <a:p>
            <a:r>
              <a:rPr lang="en-GB" dirty="0" smtClean="0">
                <a:hlinkClick r:id="rId2"/>
              </a:rPr>
              <a:t>http</a:t>
            </a:r>
            <a:r>
              <a:rPr lang="en-GB" dirty="0">
                <a:hlinkClick r:id="rId2"/>
              </a:rPr>
              <a:t>://</a:t>
            </a:r>
            <a:r>
              <a:rPr lang="en-GB" dirty="0" smtClean="0">
                <a:hlinkClick r:id="rId2"/>
              </a:rPr>
              <a:t>www.youtube.com/watch?v=wmqnCjjidEM</a:t>
            </a:r>
            <a:endParaRPr lang="en-GB" dirty="0"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4599224"/>
            <a:ext cx="6209498" cy="1901180"/>
          </a:xfrm>
          <a:prstGeom prst="rect">
            <a:avLst/>
          </a:prstGeom>
        </p:spPr>
      </p:pic>
    </p:spTree>
    <p:extLst>
      <p:ext uri="{BB962C8B-B14F-4D97-AF65-F5344CB8AC3E}">
        <p14:creationId xmlns:p14="http://schemas.microsoft.com/office/powerpoint/2010/main" val="5539236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4248472" cy="6669360"/>
          </a:xfrm>
        </p:spPr>
        <p:txBody>
          <a:bodyPr>
            <a:normAutofit fontScale="85000" lnSpcReduction="20000"/>
          </a:bodyPr>
          <a:lstStyle/>
          <a:p>
            <a:pPr marL="0" indent="0">
              <a:buNone/>
            </a:pPr>
            <a:r>
              <a:rPr lang="en-GB" b="1" dirty="0" smtClean="0">
                <a:solidFill>
                  <a:srgbClr val="0070C0"/>
                </a:solidFill>
              </a:rPr>
              <a:t>Terms of Trade Introduction</a:t>
            </a:r>
          </a:p>
          <a:p>
            <a:pPr>
              <a:buFont typeface="Wingdings" panose="05000000000000000000" pitchFamily="2" charset="2"/>
              <a:buChar char="Ø"/>
            </a:pPr>
            <a:r>
              <a:rPr lang="en-US" sz="2600" dirty="0" smtClean="0"/>
              <a:t>This table shows what the TOT index represents</a:t>
            </a:r>
          </a:p>
          <a:p>
            <a:pPr>
              <a:buFont typeface="Wingdings" panose="05000000000000000000" pitchFamily="2" charset="2"/>
              <a:buChar char="Ø"/>
            </a:pPr>
            <a:r>
              <a:rPr lang="en-US" sz="2600" dirty="0" smtClean="0"/>
              <a:t>Year 1 is the base year so the value is set at 100</a:t>
            </a:r>
          </a:p>
          <a:p>
            <a:pPr>
              <a:buFont typeface="Wingdings" panose="05000000000000000000" pitchFamily="2" charset="2"/>
              <a:buChar char="Ø"/>
            </a:pPr>
            <a:r>
              <a:rPr lang="en-US" sz="2600" dirty="0" smtClean="0"/>
              <a:t>In year 2 export prices rise and import prices stay where they are = rise in TOT to 102</a:t>
            </a:r>
          </a:p>
          <a:p>
            <a:pPr>
              <a:buFont typeface="Wingdings" panose="05000000000000000000" pitchFamily="2" charset="2"/>
              <a:buChar char="Ø"/>
            </a:pPr>
            <a:r>
              <a:rPr lang="en-US" sz="2600" dirty="0" smtClean="0"/>
              <a:t>This is an improvement</a:t>
            </a:r>
          </a:p>
          <a:p>
            <a:pPr>
              <a:buFont typeface="Wingdings" panose="05000000000000000000" pitchFamily="2" charset="2"/>
              <a:buChar char="Ø"/>
            </a:pPr>
            <a:r>
              <a:rPr lang="en-US" sz="2600" dirty="0" smtClean="0"/>
              <a:t>On average the country’s exports will now buy 2% more imports than the previous year</a:t>
            </a:r>
          </a:p>
          <a:p>
            <a:pPr>
              <a:buFont typeface="Wingdings" panose="05000000000000000000" pitchFamily="2" charset="2"/>
              <a:buChar char="Ø"/>
            </a:pPr>
            <a:r>
              <a:rPr lang="en-US" sz="2600" dirty="0" smtClean="0"/>
              <a:t>In year 3 although export prices rise again the increase in imports is greater</a:t>
            </a:r>
          </a:p>
          <a:p>
            <a:pPr>
              <a:buFont typeface="Wingdings" panose="05000000000000000000" pitchFamily="2" charset="2"/>
              <a:buChar char="Ø"/>
            </a:pPr>
            <a:r>
              <a:rPr lang="en-US" sz="2600" dirty="0" smtClean="0"/>
              <a:t>The TOT falls to 101.92</a:t>
            </a:r>
          </a:p>
          <a:p>
            <a:pPr>
              <a:buFont typeface="Wingdings" panose="05000000000000000000" pitchFamily="2" charset="2"/>
              <a:buChar char="Ø"/>
            </a:pPr>
            <a:r>
              <a:rPr lang="en-US" sz="2600" dirty="0" smtClean="0"/>
              <a:t>There has been a deterioration in the TOT</a:t>
            </a:r>
          </a:p>
          <a:p>
            <a:pPr>
              <a:buFont typeface="Wingdings" panose="05000000000000000000" pitchFamily="2" charset="2"/>
              <a:buChar char="Ø"/>
            </a:pPr>
            <a:r>
              <a:rPr lang="en-US" sz="2600" dirty="0" smtClean="0"/>
              <a:t>A given amount of exports buys less imports</a:t>
            </a:r>
          </a:p>
          <a:p>
            <a:pPr>
              <a:buFont typeface="Wingdings" panose="05000000000000000000" pitchFamily="2" charset="2"/>
              <a:buChar char="Ø"/>
            </a:pPr>
            <a:r>
              <a:rPr lang="en-US" sz="2600" dirty="0" smtClean="0"/>
              <a:t>It is still better than year 1</a:t>
            </a:r>
          </a:p>
          <a:p>
            <a:pPr marL="0" indent="0">
              <a:buNone/>
            </a:pPr>
            <a:endParaRPr lang="en-GB" dirty="0" smtClean="0"/>
          </a:p>
          <a:p>
            <a:pPr marL="457200" lvl="1" indent="0">
              <a:buNone/>
            </a:pPr>
            <a:endParaRPr lang="en-GB" dirty="0" smtClean="0"/>
          </a:p>
          <a:p>
            <a:endParaRPr lang="en-GB" dirty="0"/>
          </a:p>
        </p:txBody>
      </p:sp>
      <p:sp>
        <p:nvSpPr>
          <p:cNvPr id="5" name="TextBox 4"/>
          <p:cNvSpPr txBox="1"/>
          <p:nvPr/>
        </p:nvSpPr>
        <p:spPr>
          <a:xfrm>
            <a:off x="6660232" y="3460784"/>
            <a:ext cx="1872208" cy="646331"/>
          </a:xfrm>
          <a:prstGeom prst="rect">
            <a:avLst/>
          </a:prstGeom>
          <a:noFill/>
        </p:spPr>
        <p:txBody>
          <a:bodyPr wrap="square" rtlCol="0">
            <a:spAutoFit/>
          </a:bodyPr>
          <a:lstStyle/>
          <a:p>
            <a:r>
              <a:rPr lang="en-US" dirty="0" smtClean="0"/>
              <a:t>Insert table 26.1 p318</a:t>
            </a:r>
            <a:endParaRPr lang="en-GB"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11960" y="2096192"/>
            <a:ext cx="4896544" cy="2729184"/>
          </a:xfrm>
          <a:prstGeom prst="rect">
            <a:avLst/>
          </a:prstGeom>
        </p:spPr>
      </p:pic>
    </p:spTree>
    <p:extLst>
      <p:ext uri="{BB962C8B-B14F-4D97-AF65-F5344CB8AC3E}">
        <p14:creationId xmlns:p14="http://schemas.microsoft.com/office/powerpoint/2010/main" val="23713000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4320480" cy="6408712"/>
          </a:xfrm>
        </p:spPr>
        <p:txBody>
          <a:bodyPr>
            <a:normAutofit fontScale="92500" lnSpcReduction="20000"/>
          </a:bodyPr>
          <a:lstStyle/>
          <a:p>
            <a:pPr marL="0" indent="0">
              <a:buNone/>
            </a:pPr>
            <a:r>
              <a:rPr lang="en-GB" b="1" dirty="0" smtClean="0">
                <a:solidFill>
                  <a:srgbClr val="0070C0"/>
                </a:solidFill>
              </a:rPr>
              <a:t>Terms of Trade Introduction</a:t>
            </a:r>
          </a:p>
          <a:p>
            <a:pPr>
              <a:buFont typeface="Wingdings" panose="05000000000000000000" pitchFamily="2" charset="2"/>
              <a:buChar char="Ø"/>
            </a:pPr>
            <a:r>
              <a:rPr lang="en-US" sz="2600" dirty="0" smtClean="0"/>
              <a:t>In year 4 the import prices rise by relatively more than export prices </a:t>
            </a:r>
          </a:p>
          <a:p>
            <a:pPr>
              <a:buFont typeface="Wingdings" panose="05000000000000000000" pitchFamily="2" charset="2"/>
              <a:buChar char="Ø"/>
            </a:pPr>
            <a:r>
              <a:rPr lang="en-US" sz="2600" dirty="0" smtClean="0"/>
              <a:t>The TOT falls back to 100</a:t>
            </a:r>
          </a:p>
          <a:p>
            <a:pPr>
              <a:buFont typeface="Wingdings" panose="05000000000000000000" pitchFamily="2" charset="2"/>
              <a:buChar char="Ø"/>
            </a:pPr>
            <a:r>
              <a:rPr lang="en-US" sz="2600" dirty="0" smtClean="0"/>
              <a:t>In year 4 a given amount of exports buys the same amount of imports as it did in year 1</a:t>
            </a:r>
          </a:p>
          <a:p>
            <a:pPr>
              <a:buFont typeface="Wingdings" panose="05000000000000000000" pitchFamily="2" charset="2"/>
              <a:buChar char="Ø"/>
            </a:pPr>
            <a:r>
              <a:rPr lang="en-US" sz="2600" dirty="0" smtClean="0"/>
              <a:t>In year 5 export prices fall but import prices fall more</a:t>
            </a:r>
          </a:p>
          <a:p>
            <a:pPr>
              <a:buFont typeface="Wingdings" panose="05000000000000000000" pitchFamily="2" charset="2"/>
              <a:buChar char="Ø"/>
            </a:pPr>
            <a:r>
              <a:rPr lang="en-US" sz="2600" dirty="0" smtClean="0"/>
              <a:t>There is an improvement in the TOT to 101.89</a:t>
            </a:r>
          </a:p>
          <a:p>
            <a:pPr>
              <a:buFont typeface="Wingdings" panose="05000000000000000000" pitchFamily="2" charset="2"/>
              <a:buChar char="Ø"/>
            </a:pPr>
            <a:r>
              <a:rPr lang="en-US" sz="2600" dirty="0" smtClean="0"/>
              <a:t>If export prices rise relative to import prices or fall less than import prices then the TOT improves</a:t>
            </a:r>
          </a:p>
          <a:p>
            <a:pPr>
              <a:buFont typeface="Wingdings" panose="05000000000000000000" pitchFamily="2" charset="2"/>
              <a:buChar char="Ø"/>
            </a:pPr>
            <a:endParaRPr lang="en-US" sz="2600" dirty="0" smtClean="0"/>
          </a:p>
          <a:p>
            <a:pPr marL="0" indent="0">
              <a:buNone/>
            </a:pPr>
            <a:endParaRPr lang="en-GB" dirty="0" smtClean="0"/>
          </a:p>
          <a:p>
            <a:pPr marL="457200" lvl="1" indent="0">
              <a:buNone/>
            </a:pPr>
            <a:endParaRPr lang="en-GB" dirty="0" smtClean="0"/>
          </a:p>
          <a:p>
            <a:endParaRPr lang="en-GB" dirty="0"/>
          </a:p>
        </p:txBody>
      </p:sp>
      <p:sp>
        <p:nvSpPr>
          <p:cNvPr id="5" name="TextBox 4"/>
          <p:cNvSpPr txBox="1"/>
          <p:nvPr/>
        </p:nvSpPr>
        <p:spPr>
          <a:xfrm>
            <a:off x="6660232" y="3460784"/>
            <a:ext cx="1872208" cy="646331"/>
          </a:xfrm>
          <a:prstGeom prst="rect">
            <a:avLst/>
          </a:prstGeom>
          <a:noFill/>
        </p:spPr>
        <p:txBody>
          <a:bodyPr wrap="square" rtlCol="0">
            <a:spAutoFit/>
          </a:bodyPr>
          <a:lstStyle/>
          <a:p>
            <a:r>
              <a:rPr lang="en-US" dirty="0" smtClean="0"/>
              <a:t>Insert table 26.1 p318</a:t>
            </a:r>
            <a:endParaRPr lang="en-GB" dirty="0"/>
          </a:p>
        </p:txBody>
      </p:sp>
      <p:sp>
        <p:nvSpPr>
          <p:cNvPr id="2" name="TextBox 1"/>
          <p:cNvSpPr txBox="1"/>
          <p:nvPr/>
        </p:nvSpPr>
        <p:spPr>
          <a:xfrm>
            <a:off x="5580112" y="5445224"/>
            <a:ext cx="2736304" cy="646331"/>
          </a:xfrm>
          <a:prstGeom prst="rect">
            <a:avLst/>
          </a:prstGeom>
          <a:solidFill>
            <a:schemeClr val="bg2">
              <a:lumMod val="90000"/>
            </a:schemeClr>
          </a:solidFill>
        </p:spPr>
        <p:txBody>
          <a:bodyPr wrap="square" rtlCol="0">
            <a:spAutoFit/>
          </a:bodyPr>
          <a:lstStyle/>
          <a:p>
            <a:pPr algn="ctr"/>
            <a:r>
              <a:rPr lang="en-US" b="1" dirty="0" smtClean="0">
                <a:solidFill>
                  <a:srgbClr val="C00000"/>
                </a:solidFill>
              </a:rPr>
              <a:t>Complete student </a:t>
            </a:r>
            <a:r>
              <a:rPr lang="en-US" b="1" dirty="0" err="1" smtClean="0">
                <a:solidFill>
                  <a:srgbClr val="C00000"/>
                </a:solidFill>
              </a:rPr>
              <a:t>workpoint</a:t>
            </a:r>
            <a:r>
              <a:rPr lang="en-US" b="1" dirty="0" smtClean="0">
                <a:solidFill>
                  <a:srgbClr val="C00000"/>
                </a:solidFill>
              </a:rPr>
              <a:t> 26.1</a:t>
            </a:r>
            <a:endParaRPr lang="en-GB" b="1" dirty="0">
              <a:solidFill>
                <a:srgbClr val="C00000"/>
              </a:solidFill>
            </a:endParaRP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4412"/>
          <a:stretch/>
        </p:blipFill>
        <p:spPr>
          <a:xfrm>
            <a:off x="4427984" y="2096192"/>
            <a:ext cx="4680520" cy="2729184"/>
          </a:xfrm>
          <a:prstGeom prst="rect">
            <a:avLst/>
          </a:prstGeom>
        </p:spPr>
      </p:pic>
    </p:spTree>
    <p:extLst>
      <p:ext uri="{BB962C8B-B14F-4D97-AF65-F5344CB8AC3E}">
        <p14:creationId xmlns:p14="http://schemas.microsoft.com/office/powerpoint/2010/main" val="20800452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5036423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4896544" cy="6480720"/>
          </a:xfrm>
        </p:spPr>
        <p:txBody>
          <a:bodyPr>
            <a:normAutofit fontScale="62500" lnSpcReduction="20000"/>
          </a:bodyPr>
          <a:lstStyle/>
          <a:p>
            <a:pPr marL="0" indent="0">
              <a:buNone/>
            </a:pPr>
            <a:r>
              <a:rPr lang="en-GB" b="1" dirty="0" smtClean="0">
                <a:solidFill>
                  <a:srgbClr val="0070C0"/>
                </a:solidFill>
              </a:rPr>
              <a:t>Short run causes</a:t>
            </a:r>
          </a:p>
          <a:p>
            <a:pPr marL="0" indent="0">
              <a:buNone/>
            </a:pPr>
            <a:r>
              <a:rPr lang="en-GB" dirty="0" smtClean="0"/>
              <a:t>Short run changes in the TO T may be caused by the following</a:t>
            </a:r>
          </a:p>
          <a:p>
            <a:pPr>
              <a:buFont typeface="Wingdings" pitchFamily="2" charset="2"/>
              <a:buChar char="Ø"/>
            </a:pPr>
            <a:r>
              <a:rPr lang="en-GB" dirty="0" smtClean="0"/>
              <a:t>Changes in the conditions of supply and demand</a:t>
            </a:r>
          </a:p>
          <a:p>
            <a:pPr>
              <a:buFont typeface="Wingdings" pitchFamily="2" charset="2"/>
              <a:buChar char="Ø"/>
            </a:pPr>
            <a:r>
              <a:rPr lang="en-GB" dirty="0" smtClean="0"/>
              <a:t>Demand</a:t>
            </a:r>
          </a:p>
          <a:p>
            <a:pPr lvl="1">
              <a:buFont typeface="Wingdings" pitchFamily="2" charset="2"/>
              <a:buChar char="Ø"/>
            </a:pPr>
            <a:r>
              <a:rPr lang="en-GB" dirty="0" smtClean="0"/>
              <a:t>If the demand changes there will be a shift in the demand curve and the price of exports will change</a:t>
            </a:r>
          </a:p>
          <a:p>
            <a:pPr lvl="1">
              <a:buFont typeface="Wingdings" pitchFamily="2" charset="2"/>
              <a:buChar char="Ø"/>
            </a:pPr>
            <a:r>
              <a:rPr lang="en-GB" dirty="0" smtClean="0"/>
              <a:t>Prices of competitive goods in other countries may change affecting the competitiveness of the exports</a:t>
            </a:r>
          </a:p>
          <a:p>
            <a:pPr lvl="1">
              <a:buFont typeface="Wingdings" pitchFamily="2" charset="2"/>
              <a:buChar char="Ø"/>
            </a:pPr>
            <a:r>
              <a:rPr lang="en-GB" dirty="0" smtClean="0"/>
              <a:t>Incomes in the importing countries may change affecting demand</a:t>
            </a:r>
          </a:p>
          <a:p>
            <a:pPr lvl="1">
              <a:buFont typeface="Wingdings" pitchFamily="2" charset="2"/>
              <a:buChar char="Ø"/>
            </a:pPr>
            <a:r>
              <a:rPr lang="en-GB" dirty="0" smtClean="0"/>
              <a:t>Consumer tastes may change</a:t>
            </a:r>
          </a:p>
          <a:p>
            <a:pPr>
              <a:buFont typeface="Wingdings" pitchFamily="2" charset="2"/>
              <a:buChar char="Ø"/>
            </a:pPr>
            <a:r>
              <a:rPr lang="en-GB" dirty="0" smtClean="0"/>
              <a:t>Supply</a:t>
            </a:r>
          </a:p>
          <a:p>
            <a:pPr lvl="1">
              <a:buFont typeface="Wingdings" pitchFamily="2" charset="2"/>
              <a:buChar char="Ø"/>
            </a:pPr>
            <a:r>
              <a:rPr lang="en-GB" dirty="0" smtClean="0"/>
              <a:t>If a number of countries experience an increased supply of a certain product due to favourable weather conditions price will fall</a:t>
            </a:r>
          </a:p>
          <a:p>
            <a:pPr lvl="2">
              <a:buFont typeface="Wingdings" pitchFamily="2" charset="2"/>
              <a:buChar char="Ø"/>
            </a:pPr>
            <a:r>
              <a:rPr lang="en-GB" dirty="0" smtClean="0"/>
              <a:t>Record wine harvests in Australia led to a 9% fall in average prices in 2006</a:t>
            </a:r>
          </a:p>
          <a:p>
            <a:pPr lvl="1">
              <a:buFont typeface="Wingdings" pitchFamily="2" charset="2"/>
              <a:buChar char="Ø"/>
            </a:pPr>
            <a:r>
              <a:rPr lang="en-GB" dirty="0" smtClean="0"/>
              <a:t>The effect of such a change on the TOT depends on the importance of overall exports of the good</a:t>
            </a:r>
          </a:p>
          <a:p>
            <a:pPr marL="457200" lvl="1" indent="0">
              <a:buNone/>
            </a:pPr>
            <a:endParaRPr lang="en-GB" dirty="0" smtClean="0"/>
          </a:p>
          <a:p>
            <a:endParaRPr lang="en-GB" dirty="0"/>
          </a:p>
        </p:txBody>
      </p:sp>
      <p:pic>
        <p:nvPicPr>
          <p:cNvPr id="1028" name="Picture 4" descr="http://www.grapesandgrainsnyc.com/wp-content/uploads/2009/04/chianti-wine_harves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916833"/>
            <a:ext cx="3672590" cy="2468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8774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miller-mccune.com/wp-content/uploads/2010/03/mmw_income_626_artic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1896" y="1811677"/>
            <a:ext cx="3549688" cy="266226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107504" y="188640"/>
            <a:ext cx="6192688" cy="6480720"/>
          </a:xfrm>
        </p:spPr>
        <p:txBody>
          <a:bodyPr>
            <a:normAutofit fontScale="70000" lnSpcReduction="20000"/>
          </a:bodyPr>
          <a:lstStyle/>
          <a:p>
            <a:pPr marL="0" indent="0">
              <a:buNone/>
            </a:pPr>
            <a:r>
              <a:rPr lang="en-GB" b="1" dirty="0" smtClean="0">
                <a:solidFill>
                  <a:srgbClr val="0070C0"/>
                </a:solidFill>
              </a:rPr>
              <a:t>Long run causes</a:t>
            </a:r>
          </a:p>
          <a:p>
            <a:pPr marL="0" indent="0">
              <a:buNone/>
            </a:pPr>
            <a:r>
              <a:rPr lang="en-GB" dirty="0" smtClean="0"/>
              <a:t>Long run changes in the TO T have various causes</a:t>
            </a:r>
          </a:p>
          <a:p>
            <a:pPr>
              <a:buFont typeface="Wingdings" pitchFamily="2" charset="2"/>
              <a:buChar char="Ø"/>
            </a:pPr>
            <a:r>
              <a:rPr lang="en-GB" dirty="0" smtClean="0"/>
              <a:t>Change in world trade patterns due to </a:t>
            </a:r>
            <a:r>
              <a:rPr lang="en-GB" b="1" dirty="0" smtClean="0">
                <a:solidFill>
                  <a:srgbClr val="0070C0"/>
                </a:solidFill>
              </a:rPr>
              <a:t>income changes</a:t>
            </a:r>
          </a:p>
          <a:p>
            <a:pPr lvl="1">
              <a:buFont typeface="Wingdings" pitchFamily="2" charset="2"/>
              <a:buChar char="Ø"/>
            </a:pPr>
            <a:r>
              <a:rPr lang="en-GB" dirty="0" smtClean="0"/>
              <a:t>Rising incomes especially in developed countries lead to an increase in demand for secondary and tertiary products whose income elasticity tends to be fairly elastic</a:t>
            </a:r>
          </a:p>
          <a:p>
            <a:pPr lvl="1">
              <a:buFont typeface="Wingdings" pitchFamily="2" charset="2"/>
              <a:buChar char="Ø"/>
            </a:pPr>
            <a:r>
              <a:rPr lang="en-GB" dirty="0" smtClean="0"/>
              <a:t>The TOT of developed countries which produce more secondary and tertiary products tend to therefore improve relative to the TOT of developing countries (they are much more dependent upon the exporting of primary products who income elasticity tends to be fairly inelastic </a:t>
            </a:r>
          </a:p>
          <a:p>
            <a:pPr>
              <a:buFont typeface="Wingdings" pitchFamily="2" charset="2"/>
              <a:buChar char="Ø"/>
            </a:pPr>
            <a:r>
              <a:rPr lang="en-GB" dirty="0" smtClean="0"/>
              <a:t>Long run </a:t>
            </a:r>
            <a:r>
              <a:rPr lang="en-GB" dirty="0" smtClean="0">
                <a:solidFill>
                  <a:srgbClr val="0070C0"/>
                </a:solidFill>
              </a:rPr>
              <a:t>improvements in productivity </a:t>
            </a:r>
            <a:r>
              <a:rPr lang="en-GB" dirty="0" smtClean="0"/>
              <a:t>within a country</a:t>
            </a:r>
          </a:p>
          <a:p>
            <a:pPr lvl="1">
              <a:buFont typeface="Wingdings" pitchFamily="2" charset="2"/>
              <a:buChar char="Ø"/>
            </a:pPr>
            <a:r>
              <a:rPr lang="en-GB" dirty="0" smtClean="0"/>
              <a:t>Will lead to a gradual deterioration of the TOT for that country (real prices not significantly rising)</a:t>
            </a:r>
          </a:p>
          <a:p>
            <a:pPr lvl="1">
              <a:buFont typeface="Wingdings" pitchFamily="2" charset="2"/>
              <a:buChar char="Ø"/>
            </a:pPr>
            <a:r>
              <a:rPr lang="en-GB" dirty="0" smtClean="0"/>
              <a:t>But…country’s exports will be more competitive and so the result could be positive if the demand for the exports is elastic</a:t>
            </a:r>
          </a:p>
          <a:p>
            <a:pPr marL="457200" lvl="1" indent="0">
              <a:buNone/>
            </a:pPr>
            <a:endParaRPr lang="en-GB" dirty="0" smtClean="0"/>
          </a:p>
          <a:p>
            <a:endParaRPr lang="en-GB" dirty="0"/>
          </a:p>
        </p:txBody>
      </p:sp>
    </p:spTree>
    <p:extLst>
      <p:ext uri="{BB962C8B-B14F-4D97-AF65-F5344CB8AC3E}">
        <p14:creationId xmlns:p14="http://schemas.microsoft.com/office/powerpoint/2010/main" val="32545890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0"/>
            <a:ext cx="6192688" cy="6480720"/>
          </a:xfrm>
        </p:spPr>
        <p:txBody>
          <a:bodyPr>
            <a:normAutofit/>
          </a:bodyPr>
          <a:lstStyle/>
          <a:p>
            <a:pPr marL="0" indent="0">
              <a:buNone/>
            </a:pPr>
            <a:r>
              <a:rPr lang="en-GB" b="1" dirty="0" smtClean="0">
                <a:solidFill>
                  <a:srgbClr val="0070C0"/>
                </a:solidFill>
              </a:rPr>
              <a:t>Long run causes</a:t>
            </a:r>
          </a:p>
          <a:p>
            <a:pPr>
              <a:buFont typeface="Wingdings" pitchFamily="2" charset="2"/>
              <a:buChar char="Ø"/>
            </a:pPr>
            <a:r>
              <a:rPr lang="en-GB" dirty="0" smtClean="0"/>
              <a:t>Long run improvements in technology within a country</a:t>
            </a:r>
          </a:p>
          <a:p>
            <a:pPr lvl="1">
              <a:buFont typeface="Wingdings" pitchFamily="2" charset="2"/>
              <a:buChar char="Ø"/>
            </a:pPr>
            <a:r>
              <a:rPr lang="en-GB" dirty="0" smtClean="0"/>
              <a:t>Lower costs of production causes increases in supply and lower prices</a:t>
            </a:r>
          </a:p>
          <a:p>
            <a:pPr lvl="1">
              <a:buFont typeface="Wingdings" pitchFamily="2" charset="2"/>
              <a:buChar char="Ø"/>
            </a:pPr>
            <a:r>
              <a:rPr lang="en-GB" dirty="0" smtClean="0"/>
              <a:t>This leads to a deterioration in the TOT</a:t>
            </a:r>
          </a:p>
          <a:p>
            <a:pPr lvl="1">
              <a:buFont typeface="Wingdings" pitchFamily="2" charset="2"/>
              <a:buChar char="Ø"/>
            </a:pPr>
            <a:r>
              <a:rPr lang="en-GB" dirty="0" smtClean="0"/>
              <a:t>Exports will be more competitive</a:t>
            </a:r>
          </a:p>
          <a:p>
            <a:pPr lvl="1">
              <a:buFont typeface="Wingdings" pitchFamily="2" charset="2"/>
              <a:buChar char="Ø"/>
            </a:pPr>
            <a:r>
              <a:rPr lang="en-GB" dirty="0" smtClean="0"/>
              <a:t>If the PED is elastic the </a:t>
            </a:r>
            <a:r>
              <a:rPr lang="en-GB" dirty="0" err="1" smtClean="0"/>
              <a:t>BoP</a:t>
            </a:r>
            <a:r>
              <a:rPr lang="en-GB" dirty="0" smtClean="0"/>
              <a:t> should improve</a:t>
            </a:r>
          </a:p>
          <a:p>
            <a:pPr marL="457200" lvl="1" indent="0">
              <a:buNone/>
            </a:pPr>
            <a:endParaRPr lang="en-GB" dirty="0" smtClean="0"/>
          </a:p>
          <a:p>
            <a:endParaRPr lang="en-GB" dirty="0"/>
          </a:p>
        </p:txBody>
      </p:sp>
      <p:sp>
        <p:nvSpPr>
          <p:cNvPr id="2" name="TextBox 1"/>
          <p:cNvSpPr txBox="1"/>
          <p:nvPr/>
        </p:nvSpPr>
        <p:spPr>
          <a:xfrm>
            <a:off x="6732240" y="4077072"/>
            <a:ext cx="2088232" cy="2031325"/>
          </a:xfrm>
          <a:prstGeom prst="rect">
            <a:avLst/>
          </a:prstGeom>
          <a:gradFill>
            <a:gsLst>
              <a:gs pos="0">
                <a:srgbClr val="FC9FCB"/>
              </a:gs>
              <a:gs pos="13000">
                <a:srgbClr val="F8B049"/>
              </a:gs>
              <a:gs pos="21001">
                <a:srgbClr val="F8B049"/>
              </a:gs>
              <a:gs pos="63000">
                <a:srgbClr val="FEE7F2"/>
              </a:gs>
              <a:gs pos="67000">
                <a:srgbClr val="F952A0"/>
              </a:gs>
              <a:gs pos="75000">
                <a:srgbClr val="C50849"/>
              </a:gs>
              <a:gs pos="82001">
                <a:srgbClr val="B43E85"/>
              </a:gs>
              <a:gs pos="100000">
                <a:srgbClr val="F8B049"/>
              </a:gs>
            </a:gsLst>
            <a:lin ang="5400000" scaled="0"/>
          </a:gradFill>
        </p:spPr>
        <p:txBody>
          <a:bodyPr wrap="square" rtlCol="0">
            <a:spAutoFit/>
          </a:bodyPr>
          <a:lstStyle/>
          <a:p>
            <a:r>
              <a:rPr lang="en-GB" dirty="0" smtClean="0"/>
              <a:t>A deterioration in the TOT is not necessarily bad – if export prices are falling the country will be more competitive</a:t>
            </a:r>
            <a:endParaRPr lang="en-GB" dirty="0"/>
          </a:p>
        </p:txBody>
      </p:sp>
      <p:pic>
        <p:nvPicPr>
          <p:cNvPr id="4098" name="Picture 2" descr="http://www.paktelecom.net/wp-content/uploads/2011/03/Technolog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2367" y="548681"/>
            <a:ext cx="2871878" cy="286360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83568" y="5589240"/>
            <a:ext cx="3672408" cy="646331"/>
          </a:xfrm>
          <a:prstGeom prst="rect">
            <a:avLst/>
          </a:prstGeom>
          <a:solidFill>
            <a:schemeClr val="accent3">
              <a:lumMod val="20000"/>
              <a:lumOff val="80000"/>
            </a:schemeClr>
          </a:solidFill>
        </p:spPr>
        <p:txBody>
          <a:bodyPr wrap="square" rtlCol="0">
            <a:spAutoFit/>
          </a:bodyPr>
          <a:lstStyle/>
          <a:p>
            <a:r>
              <a:rPr lang="en-US" dirty="0" smtClean="0"/>
              <a:t>Watch </a:t>
            </a:r>
            <a:r>
              <a:rPr lang="en-US" dirty="0">
                <a:hlinkClick r:id="rId3" action="ppaction://hlinkfile"/>
              </a:rPr>
              <a:t>E</a:t>
            </a:r>
            <a:r>
              <a:rPr lang="en-US" dirty="0" smtClean="0">
                <a:hlinkClick r:id="rId3" action="ppaction://hlinkfile"/>
              </a:rPr>
              <a:t>conomicspro Terms of trade</a:t>
            </a:r>
            <a:endParaRPr lang="en-GB" dirty="0" smtClean="0"/>
          </a:p>
          <a:p>
            <a:endParaRPr lang="en-GB" dirty="0" smtClean="0"/>
          </a:p>
        </p:txBody>
      </p:sp>
    </p:spTree>
    <p:extLst>
      <p:ext uri="{BB962C8B-B14F-4D97-AF65-F5344CB8AC3E}">
        <p14:creationId xmlns:p14="http://schemas.microsoft.com/office/powerpoint/2010/main" val="42781891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8464" y="4270053"/>
            <a:ext cx="2944476" cy="18772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8144" y="1844824"/>
            <a:ext cx="3102056" cy="1942356"/>
          </a:xfrm>
          <a:prstGeom prst="rect">
            <a:avLst/>
          </a:prstGeom>
        </p:spPr>
      </p:pic>
      <p:sp>
        <p:nvSpPr>
          <p:cNvPr id="3" name="Content Placeholder 2"/>
          <p:cNvSpPr>
            <a:spLocks noGrp="1"/>
          </p:cNvSpPr>
          <p:nvPr>
            <p:ph idx="1"/>
          </p:nvPr>
        </p:nvSpPr>
        <p:spPr>
          <a:xfrm>
            <a:off x="107504" y="188640"/>
            <a:ext cx="6192688" cy="6480720"/>
          </a:xfrm>
        </p:spPr>
        <p:txBody>
          <a:bodyPr>
            <a:normAutofit fontScale="77500" lnSpcReduction="20000"/>
          </a:bodyPr>
          <a:lstStyle/>
          <a:p>
            <a:pPr marL="0" indent="0">
              <a:buNone/>
            </a:pPr>
            <a:r>
              <a:rPr lang="en-GB" b="1" dirty="0" smtClean="0">
                <a:solidFill>
                  <a:srgbClr val="0070C0"/>
                </a:solidFill>
              </a:rPr>
              <a:t>Elasticity of demand for exports</a:t>
            </a:r>
          </a:p>
          <a:p>
            <a:pPr>
              <a:buFont typeface="Wingdings" pitchFamily="2" charset="2"/>
              <a:buChar char="Ø"/>
            </a:pPr>
            <a:r>
              <a:rPr lang="en-GB" dirty="0" smtClean="0"/>
              <a:t>The PED for exports = % change in demand for exports divided by the %change in average price of exports</a:t>
            </a:r>
          </a:p>
          <a:p>
            <a:pPr>
              <a:buFont typeface="Wingdings" pitchFamily="2" charset="2"/>
              <a:buChar char="Ø"/>
            </a:pPr>
            <a:r>
              <a:rPr lang="en-US" dirty="0" smtClean="0"/>
              <a:t>If the demand is elastic then a change in price will lead to a greater proportional change in demand</a:t>
            </a:r>
          </a:p>
          <a:p>
            <a:pPr>
              <a:buFont typeface="Wingdings" pitchFamily="2" charset="2"/>
              <a:buChar char="Ø"/>
            </a:pPr>
            <a:r>
              <a:rPr lang="en-US" dirty="0" smtClean="0"/>
              <a:t>This would be good if the export prices were falling</a:t>
            </a:r>
          </a:p>
          <a:p>
            <a:pPr>
              <a:buFont typeface="Wingdings" pitchFamily="2" charset="2"/>
              <a:buChar char="Ø"/>
            </a:pPr>
            <a:r>
              <a:rPr lang="en-US" dirty="0" smtClean="0"/>
              <a:t>Most exports (or certainly in the long run) face elastic demand i.e. the value is greater than 1</a:t>
            </a:r>
          </a:p>
          <a:p>
            <a:pPr>
              <a:buFont typeface="Wingdings" pitchFamily="2" charset="2"/>
              <a:buChar char="Ø"/>
            </a:pPr>
            <a:r>
              <a:rPr lang="en-US" dirty="0" smtClean="0"/>
              <a:t>Many commodities tend to have inelastic demand</a:t>
            </a:r>
          </a:p>
          <a:p>
            <a:pPr>
              <a:buFont typeface="Wingdings" pitchFamily="2" charset="2"/>
              <a:buChar char="Ø"/>
            </a:pPr>
            <a:r>
              <a:rPr lang="en-US" dirty="0" smtClean="0">
                <a:solidFill>
                  <a:srgbClr val="C00000"/>
                </a:solidFill>
              </a:rPr>
              <a:t>Draw a revenue box diagram to show and explain the effect of falling average export prices on export revenues when demand for exports is inelastic (write </a:t>
            </a:r>
            <a:r>
              <a:rPr lang="en-US" dirty="0" err="1" smtClean="0">
                <a:solidFill>
                  <a:srgbClr val="C00000"/>
                </a:solidFill>
              </a:rPr>
              <a:t>avg</a:t>
            </a:r>
            <a:r>
              <a:rPr lang="en-US" dirty="0" smtClean="0">
                <a:solidFill>
                  <a:srgbClr val="C00000"/>
                </a:solidFill>
              </a:rPr>
              <a:t> price of exports on the y axis)</a:t>
            </a:r>
            <a:endParaRPr lang="en-GB" dirty="0" smtClean="0">
              <a:solidFill>
                <a:srgbClr val="C00000"/>
              </a:solidFill>
            </a:endParaRPr>
          </a:p>
          <a:p>
            <a:pPr marL="457200" lvl="1" indent="0">
              <a:buNone/>
            </a:pPr>
            <a:endParaRPr lang="en-GB" dirty="0" smtClean="0"/>
          </a:p>
          <a:p>
            <a:endParaRPr lang="en-GB" dirty="0"/>
          </a:p>
        </p:txBody>
      </p:sp>
    </p:spTree>
    <p:extLst>
      <p:ext uri="{BB962C8B-B14F-4D97-AF65-F5344CB8AC3E}">
        <p14:creationId xmlns:p14="http://schemas.microsoft.com/office/powerpoint/2010/main" val="27466906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TotalTime>
  <Words>1618</Words>
  <Application>Microsoft Macintosh PowerPoint</Application>
  <PresentationFormat>On-screen Show (4:3)</PresentationFormat>
  <Paragraphs>130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Terms of Trade - HL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St-Christophers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Terms of Trade - HL</dc:title>
  <dc:creator>Julia Peters</dc:creator>
  <cp:lastModifiedBy>Julia</cp:lastModifiedBy>
  <cp:revision>19</cp:revision>
  <dcterms:created xsi:type="dcterms:W3CDTF">2011-10-25T05:15:37Z</dcterms:created>
  <dcterms:modified xsi:type="dcterms:W3CDTF">2015-07-13T07:13:16Z</dcterms:modified>
</cp:coreProperties>
</file>